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Horizon" charset="1" panose="02000500000000000000"/>
      <p:regular r:id="rId28"/>
    </p:embeddedFont>
    <p:embeddedFont>
      <p:font typeface="Garet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3066" y="14889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0"/>
            <a:ext cx="6913992" cy="12291542"/>
          </a:xfrm>
          <a:custGeom>
            <a:avLst/>
            <a:gdLst/>
            <a:ahLst/>
            <a:cxnLst/>
            <a:rect r="r" b="b" t="t" l="l"/>
            <a:pathLst>
              <a:path h="12291542" w="6913992">
                <a:moveTo>
                  <a:pt x="6913992" y="0"/>
                </a:moveTo>
                <a:lnTo>
                  <a:pt x="0" y="0"/>
                </a:lnTo>
                <a:lnTo>
                  <a:pt x="0" y="12291542"/>
                </a:lnTo>
                <a:lnTo>
                  <a:pt x="6913992" y="12291542"/>
                </a:lnTo>
                <a:lnTo>
                  <a:pt x="691399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77235" y="2244788"/>
            <a:ext cx="9419945" cy="1276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4"/>
              </a:lnSpc>
            </a:pPr>
            <a:r>
              <a:rPr lang="en-US" sz="8389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BACKEND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64221" y="47056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144000" y="6933148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9144000" y="0"/>
                </a:moveTo>
                <a:lnTo>
                  <a:pt x="0" y="0"/>
                </a:lnTo>
                <a:lnTo>
                  <a:pt x="0" y="5081603"/>
                </a:lnTo>
                <a:lnTo>
                  <a:pt x="9144000" y="508160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77235" y="4822198"/>
            <a:ext cx="4940930" cy="45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ЧТО ЭТО?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1761" y="4169449"/>
            <a:ext cx="16026714" cy="8681137"/>
          </a:xfrm>
          <a:custGeom>
            <a:avLst/>
            <a:gdLst/>
            <a:ahLst/>
            <a:cxnLst/>
            <a:rect r="r" b="b" t="t" l="l"/>
            <a:pathLst>
              <a:path h="8681137" w="16026714">
                <a:moveTo>
                  <a:pt x="0" y="0"/>
                </a:moveTo>
                <a:lnTo>
                  <a:pt x="16026714" y="0"/>
                </a:lnTo>
                <a:lnTo>
                  <a:pt x="16026714" y="8681137"/>
                </a:lnTo>
                <a:lnTo>
                  <a:pt x="0" y="868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04838" y="3767064"/>
            <a:ext cx="7206025" cy="346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</a:pPr>
            <a:r>
              <a:rPr lang="en-US" sz="281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FrontEnd разработчик создает видимую для пользователя часть веб-страницы и его главная задача – точно передать в верстке то, что создал дизайнер, а также реализовать пользовательскую логику.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58886" y="1127567"/>
            <a:ext cx="8721951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6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ДЛЯ ЧЕГО НУЖЕН FRONTEND?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654538" y="583508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85761" y="-36746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07134" y="1659762"/>
            <a:ext cx="10473732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КАК ИСПОЛЬЗУЕТСЯ FRONTEND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81302" y="4438333"/>
            <a:ext cx="6525396" cy="265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8"/>
              </a:lnSpc>
            </a:pPr>
            <a:r>
              <a:rPr lang="en-US" sz="214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Когда вы заходите на какой-нибудь ресурс, и перед вами появляется текст, картинки, анимация, вы видите работу фронтендера. Он отвечает за ту часть сайта или приложения, с которой взаимодействует пользователь: Превращает макет дизайнера в код.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0" y="6627738"/>
            <a:ext cx="2523351" cy="4485958"/>
          </a:xfrm>
          <a:custGeom>
            <a:avLst/>
            <a:gdLst/>
            <a:ahLst/>
            <a:cxnLst/>
            <a:rect r="r" b="b" t="t" l="l"/>
            <a:pathLst>
              <a:path h="4485958" w="2523351">
                <a:moveTo>
                  <a:pt x="2523351" y="0"/>
                </a:moveTo>
                <a:lnTo>
                  <a:pt x="0" y="0"/>
                </a:lnTo>
                <a:lnTo>
                  <a:pt x="0" y="4485958"/>
                </a:lnTo>
                <a:lnTo>
                  <a:pt x="2523351" y="4485958"/>
                </a:lnTo>
                <a:lnTo>
                  <a:pt x="252335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084042" y="631962"/>
            <a:ext cx="2203958" cy="3505926"/>
          </a:xfrm>
          <a:custGeom>
            <a:avLst/>
            <a:gdLst/>
            <a:ahLst/>
            <a:cxnLst/>
            <a:rect r="r" b="b" t="t" l="l"/>
            <a:pathLst>
              <a:path h="3505926" w="2203958">
                <a:moveTo>
                  <a:pt x="2203958" y="0"/>
                </a:moveTo>
                <a:lnTo>
                  <a:pt x="0" y="0"/>
                </a:lnTo>
                <a:lnTo>
                  <a:pt x="0" y="3505926"/>
                </a:lnTo>
                <a:lnTo>
                  <a:pt x="2203958" y="3505926"/>
                </a:lnTo>
                <a:lnTo>
                  <a:pt x="220395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54538" y="-317118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66853" y="608028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81005" y="-369870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79463" y="-292971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593178"/>
            <a:ext cx="18288000" cy="8229600"/>
          </a:xfrm>
          <a:custGeom>
            <a:avLst/>
            <a:gdLst/>
            <a:ahLst/>
            <a:cxnLst/>
            <a:rect r="r" b="b" t="t" l="l"/>
            <a:pathLst>
              <a:path h="8229600" w="182880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011" r="0" b="-1001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37878" y="1450862"/>
            <a:ext cx="10473732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ОСНОВНЫЕ ХАРАКТЕРИСТИКИ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5258" y="5114925"/>
            <a:ext cx="8410801" cy="312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0"/>
              </a:lnSpc>
            </a:pPr>
            <a:r>
              <a:rPr lang="en-US" sz="177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Фронтенд-разработчик не просто верстает макеты. Он хорошо знает JavaScript, разбирается во фреймворках и библиотеках (и активно юзает часть из них), понимает, что находится «под капотом» на серверной стороне. Его не пугают препроцессоры и сборщики LESS, SASS, GRUNT, GULP, он умеет работать с DOM, API, SVG-объектами, AJAX и CORS, может составлять SQL-запросы и копаться в данных. Получается сборная солянка навыков, к которым добавляется понимание принципов UI/UX-проектирования, адаптивной и отзывчивой верстки, кросс-браузерности и кросс-платформенности, а иногда и навыков мобильной разработки.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54745" y="-63395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50410">
            <a:off x="-794368" y="1072397"/>
            <a:ext cx="7002563" cy="12449001"/>
          </a:xfrm>
          <a:custGeom>
            <a:avLst/>
            <a:gdLst/>
            <a:ahLst/>
            <a:cxnLst/>
            <a:rect r="r" b="b" t="t" l="l"/>
            <a:pathLst>
              <a:path h="12449001" w="7002563">
                <a:moveTo>
                  <a:pt x="7002563" y="0"/>
                </a:moveTo>
                <a:lnTo>
                  <a:pt x="0" y="0"/>
                </a:lnTo>
                <a:lnTo>
                  <a:pt x="0" y="12449001"/>
                </a:lnTo>
                <a:lnTo>
                  <a:pt x="7002563" y="12449001"/>
                </a:lnTo>
                <a:lnTo>
                  <a:pt x="700256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19911" y="4661849"/>
            <a:ext cx="10892393" cy="391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225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Фронтенд-разработчик создает структуру, схему страницы с помощью языка разметки HTML (HyperText Markup Language — «язык гипертекстовой разметки»). Согласно дизайнерскому макету, программисты определяют, как различные элементы, такие как заголовки, абзацы, списки и изображения, будут располагаться на странице. Они размещают текст, изображения, кнопки и другие элементы на странице так, чтобы они легко читались и удобно располагались.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2867631">
            <a:off x="15203345" y="-1094213"/>
            <a:ext cx="8932907" cy="8229600"/>
          </a:xfrm>
          <a:custGeom>
            <a:avLst/>
            <a:gdLst/>
            <a:ahLst/>
            <a:cxnLst/>
            <a:rect r="r" b="b" t="t" l="l"/>
            <a:pathLst>
              <a:path h="8229600" w="8932907">
                <a:moveTo>
                  <a:pt x="8932907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7" y="8229600"/>
                </a:lnTo>
                <a:lnTo>
                  <a:pt x="893290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2200" y="583779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86776" y="2171580"/>
            <a:ext cx="9334493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ОСНОВНЫЕ ПРАВИЛА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636402" y="3558889"/>
            <a:ext cx="9694548" cy="6782194"/>
          </a:xfrm>
          <a:custGeom>
            <a:avLst/>
            <a:gdLst/>
            <a:ahLst/>
            <a:cxnLst/>
            <a:rect r="r" b="b" t="t" l="l"/>
            <a:pathLst>
              <a:path h="6782194" w="9694548">
                <a:moveTo>
                  <a:pt x="9694548" y="0"/>
                </a:moveTo>
                <a:lnTo>
                  <a:pt x="0" y="0"/>
                </a:lnTo>
                <a:lnTo>
                  <a:pt x="0" y="6782194"/>
                </a:lnTo>
                <a:lnTo>
                  <a:pt x="9694548" y="6782194"/>
                </a:lnTo>
                <a:lnTo>
                  <a:pt x="969454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38416" y="3678673"/>
            <a:ext cx="6996578" cy="184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Чаще всего для фронтенда используют HTML, CSS, язык JavaScript и связанные с ним фреймворки — React. js, Angular и Vue.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38416" y="1803235"/>
            <a:ext cx="6996578" cy="144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1"/>
              </a:lnSpc>
            </a:pPr>
            <a:r>
              <a:rPr lang="en-US" sz="478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ЯЗЫКИ ПРОГРАММИРОВАНИЯ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528429" y="726245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7839" y="507082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782476" cy="12379902"/>
          </a:xfrm>
          <a:custGeom>
            <a:avLst/>
            <a:gdLst/>
            <a:ahLst/>
            <a:cxnLst/>
            <a:rect r="r" b="b" t="t" l="l"/>
            <a:pathLst>
              <a:path h="12379902" w="7782476">
                <a:moveTo>
                  <a:pt x="0" y="0"/>
                </a:moveTo>
                <a:lnTo>
                  <a:pt x="7782476" y="0"/>
                </a:lnTo>
                <a:lnTo>
                  <a:pt x="7782476" y="12379902"/>
                </a:lnTo>
                <a:lnTo>
                  <a:pt x="0" y="1237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59430" y="790753"/>
            <a:ext cx="9885106" cy="288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9"/>
              </a:lnSpc>
            </a:pPr>
            <a:r>
              <a:rPr lang="en-US" sz="1037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WEB РАЗРАБОТЧИК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45075" y="4058106"/>
            <a:ext cx="9641661" cy="418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WEB РАЗРАБОТЧИК — ЭТО СПЕЦИАЛИСТ, КОТОРЫЙ СОЗДАЕТ И ПОДДЕРЖИВАЕТ САЙТЫ И ПРИЛОЖЕНИЯ. ОН МОЖЕТ РАБОТАТЬ КАК НАД ВНЕШНИМ ВИДОМ САЙТА, ТАК И НАД ЕГО ВНУТРЕННЕЙ, СЕРВЕРНОЙ ЧАСТЬЮ. ТЕСТИРОВАНИЕ И ПОИСК БАГОВ — ХОТЬ И НЕ ОСНОВНАЯ, НО ТОЖЕ ОДНА ИЗ ЗАДАЧ ВЕБ-ПРОГРАММИРОВАНИЯ.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144536" y="-250190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83916" y="-3785575"/>
            <a:ext cx="8509518" cy="8229600"/>
          </a:xfrm>
          <a:custGeom>
            <a:avLst/>
            <a:gdLst/>
            <a:ahLst/>
            <a:cxnLst/>
            <a:rect r="r" b="b" t="t" l="l"/>
            <a:pathLst>
              <a:path h="8229600" w="8509518">
                <a:moveTo>
                  <a:pt x="0" y="0"/>
                </a:moveTo>
                <a:lnTo>
                  <a:pt x="8509519" y="0"/>
                </a:lnTo>
                <a:lnTo>
                  <a:pt x="8509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28700"/>
            <a:ext cx="21296655" cy="10109316"/>
          </a:xfrm>
          <a:custGeom>
            <a:avLst/>
            <a:gdLst/>
            <a:ahLst/>
            <a:cxnLst/>
            <a:rect r="r" b="b" t="t" l="l"/>
            <a:pathLst>
              <a:path h="10109316" w="21296655">
                <a:moveTo>
                  <a:pt x="0" y="0"/>
                </a:moveTo>
                <a:lnTo>
                  <a:pt x="21296655" y="0"/>
                </a:lnTo>
                <a:lnTo>
                  <a:pt x="21296655" y="10109316"/>
                </a:lnTo>
                <a:lnTo>
                  <a:pt x="0" y="1010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054" r="0" b="-70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44597" y="2620050"/>
            <a:ext cx="8846002" cy="452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5"/>
              </a:lnSpc>
              <a:spcBef>
                <a:spcPct val="0"/>
              </a:spcBef>
            </a:pPr>
            <a:r>
              <a:rPr lang="en-US" sz="3482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КАЧЕСТВЕННАЯ ВЕБ-РАЗРАБОТКА ПОЗВОЛЯЕТ РАСШИРЯТЬ ГРАНИЦЫ ФУНКЦИОНИРОВАНИЯ САЙТА, ДАЕТ ВОЗМОЖНОСТЬ ОБОГАТИТЬ И РАЗНООБРАЗИТЬ САЙТ, ДОБАВЛЯЯ В ЕГО СТРУКТУРУ ВЫШЕУПОМЯНУТЫЕ ДЕЙСТВИЯ, А ИМЕННО ГОЛОСОВАНИЕ, ФОРУМЫ, РЕКЛАМНЫЕ РОЛИКИ, ИГРЫ, ЧАТЫ И МНОГОЕ ДРУГОЕ.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896" y="1072556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45202"/>
            <a:ext cx="11462250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ДЛЯ ЧЕГО НУЖНА WEB-РАЗРАБОТКА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5629" y="-312541"/>
            <a:ext cx="18843629" cy="10599541"/>
          </a:xfrm>
          <a:custGeom>
            <a:avLst/>
            <a:gdLst/>
            <a:ahLst/>
            <a:cxnLst/>
            <a:rect r="r" b="b" t="t" l="l"/>
            <a:pathLst>
              <a:path h="10599541" w="18843629">
                <a:moveTo>
                  <a:pt x="0" y="0"/>
                </a:moveTo>
                <a:lnTo>
                  <a:pt x="18843629" y="0"/>
                </a:lnTo>
                <a:lnTo>
                  <a:pt x="18843629" y="10599541"/>
                </a:lnTo>
                <a:lnTo>
                  <a:pt x="0" y="10599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3847" y="4521134"/>
            <a:ext cx="10698242" cy="487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8"/>
              </a:lnSpc>
              <a:spcBef>
                <a:spcPct val="0"/>
              </a:spcBef>
            </a:pPr>
            <a:r>
              <a:rPr lang="en-US" sz="374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WEB-РАЗРАБОТКА — ПРОЦЕДУРА СОЗДАНИЯ WEB-ПРИЛОЖЕНИЯ ИЛИ WEB-САЙТА. ОСНОВНЫМИ ЭТАПАМИ ЭТОГО ПРОЦЕССА ЯВЛЯЮТСЯ ТАКИЕ МЕРОПРИЯТИЯ, КАК WEB-ДИЗАЙН, ВЁРСТКА СТРАНИЦ САЙТА, WEB-ПРОГРАММИРОВАНИЕ НА СТОРОНЕ СЕРВЕРА И КЛИЕНТА, А ТАКЖЕ РАБОТЫ ПО КОНФИГУРИРОВАНИЮ WEB-СЕРВЕРА.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90600"/>
            <a:ext cx="12542662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КАК ИСПОЛЬЗУЕТСЯ WEB-РАЗРАБОКТА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3364" y="3316888"/>
            <a:ext cx="17245050" cy="7469706"/>
          </a:xfrm>
          <a:custGeom>
            <a:avLst/>
            <a:gdLst/>
            <a:ahLst/>
            <a:cxnLst/>
            <a:rect r="r" b="b" t="t" l="l"/>
            <a:pathLst>
              <a:path h="7469706" w="17245050">
                <a:moveTo>
                  <a:pt x="0" y="0"/>
                </a:moveTo>
                <a:lnTo>
                  <a:pt x="17245050" y="0"/>
                </a:lnTo>
                <a:lnTo>
                  <a:pt x="17245050" y="7469707"/>
                </a:lnTo>
                <a:lnTo>
                  <a:pt x="0" y="7469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63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80680" y="2573575"/>
            <a:ext cx="12661272" cy="4246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227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ОСНОВНОЙ ЦЕЛЬЮ ЯВЛЯЕТСЯ СОЗДАНИЕ ФУНКЦИОНАЛЬНЫХ И ПРИВЛЕКАТЕЛЬНЫХ WEB-РЕСУРСОВ, КОТОРЫЕ МОГУТ ОБЕСПЕЧИТЬ ПОЛЬЗОВАТЕЛЯМ УДОБНЫЙ И ЭФФЕКТИВНЫЙ ДОСТУП К ИНФОРМАЦИИ, ТОВАРАМ ИЛИ УСЛУГАМ. </a:t>
            </a:r>
          </a:p>
          <a:p>
            <a:pPr algn="ctr">
              <a:lnSpc>
                <a:spcPts val="2565"/>
              </a:lnSpc>
            </a:pPr>
            <a:r>
              <a:rPr lang="en-US" sz="227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Web-разработчики воплощают идеи и потребности заказчиков в интерактивные и привлекательные web-платформы, используя различные технологии и инструменты.</a:t>
            </a:r>
          </a:p>
          <a:p>
            <a:pPr algn="ctr">
              <a:lnSpc>
                <a:spcPts val="2565"/>
              </a:lnSpc>
            </a:pPr>
            <a:r>
              <a:rPr lang="en-US" sz="227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С развитием интернет-технологий появились новые возможности для создания динамичных и интерактивных интернет-приложений, которые функционируют на различных устройствах и операционных системах. Это привело к росту спроса на квалифицированных специалистов в области web-разработки и появлению новых методологий и подходов к созданию проектов.</a:t>
            </a:r>
          </a:p>
          <a:p>
            <a:pPr algn="ctr">
              <a:lnSpc>
                <a:spcPts val="2565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9138" y="264219"/>
            <a:ext cx="12661272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ОСНОВНЫЕ ХАРАКТЕРИСТИКИ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437010" cy="8229600"/>
          </a:xfrm>
          <a:custGeom>
            <a:avLst/>
            <a:gdLst/>
            <a:ahLst/>
            <a:cxnLst/>
            <a:rect r="r" b="b" t="t" l="l"/>
            <a:pathLst>
              <a:path h="8229600" w="8437010">
                <a:moveTo>
                  <a:pt x="0" y="0"/>
                </a:moveTo>
                <a:lnTo>
                  <a:pt x="8437010" y="0"/>
                </a:lnTo>
                <a:lnTo>
                  <a:pt x="84370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69511" y="2375839"/>
            <a:ext cx="10634948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КАК СОЗДАЕТСЯ WEB-РАЗРАБОТКА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03609" y="5578627"/>
            <a:ext cx="10412890" cy="434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9818" indent="-324909" lvl="1">
              <a:lnSpc>
                <a:spcPts val="3401"/>
              </a:lnSpc>
              <a:spcBef>
                <a:spcPct val="0"/>
              </a:spcBef>
              <a:buAutoNum type="arabicPeriod" startAt="1"/>
            </a:pPr>
            <a:r>
              <a:rPr lang="en-US" sz="30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ПРО</a:t>
            </a:r>
            <a:r>
              <a:rPr lang="en-US" b="true" sz="30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ЕКТИРОВАНИЕ САЙТА ИЛИ ВЕБ-ПРИЛОЖЕНИЯ (СБОР И АНАЛИЗ ТРЕБОВАНИЙ, РАЗРАБОТКА ТЕХНИЧЕСКОГО ЗАДАНИЯ, ПРОЕКТИРОВАНИЕ ИНТЕРФЕЙСОВ);</a:t>
            </a:r>
          </a:p>
          <a:p>
            <a:pPr algn="ctr" marL="649818" indent="-324909" lvl="1">
              <a:lnSpc>
                <a:spcPts val="3401"/>
              </a:lnSpc>
              <a:spcBef>
                <a:spcPct val="0"/>
              </a:spcBef>
              <a:buAutoNum type="arabicPeriod" startAt="1"/>
            </a:pPr>
            <a:r>
              <a:rPr lang="en-US" b="true" sz="30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РАЗРАБОТКА КРЕАТИВНОЙ КОНЦЕПЦИИ САЙТА;</a:t>
            </a:r>
          </a:p>
          <a:p>
            <a:pPr algn="ctr" marL="649818" indent="-324909" lvl="1">
              <a:lnSpc>
                <a:spcPts val="3401"/>
              </a:lnSpc>
              <a:spcBef>
                <a:spcPct val="0"/>
              </a:spcBef>
              <a:buAutoNum type="arabicPeriod" startAt="1"/>
            </a:pPr>
            <a:r>
              <a:rPr lang="en-US" b="true" sz="30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СОЗДАНИЕ ДИЗАЙН-КОНЦЕПЦИИ САЙТА;</a:t>
            </a:r>
          </a:p>
          <a:p>
            <a:pPr algn="ctr" marL="649818" indent="-324909" lvl="1">
              <a:lnSpc>
                <a:spcPts val="3401"/>
              </a:lnSpc>
              <a:spcBef>
                <a:spcPct val="0"/>
              </a:spcBef>
              <a:buAutoNum type="arabicPeriod" startAt="1"/>
            </a:pPr>
            <a:r>
              <a:rPr lang="en-US" b="true" sz="30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СОЗДАНИЕ МАКЕТОВ СТРАНИЦ;</a:t>
            </a:r>
          </a:p>
          <a:p>
            <a:pPr algn="ctr" marL="649818" indent="-324909" lvl="1">
              <a:lnSpc>
                <a:spcPts val="3401"/>
              </a:lnSpc>
              <a:spcBef>
                <a:spcPct val="0"/>
              </a:spcBef>
              <a:buAutoNum type="arabicPeriod" startAt="1"/>
            </a:pPr>
            <a:r>
              <a:rPr lang="en-US" b="true" sz="30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СОЗДАНИЕ МУЛЬТИМЕДИА-ОБЪЕКТОВ;</a:t>
            </a:r>
          </a:p>
          <a:p>
            <a:pPr algn="ctr" marL="649818" indent="-324909" lvl="1">
              <a:lnSpc>
                <a:spcPts val="3401"/>
              </a:lnSpc>
              <a:spcBef>
                <a:spcPct val="0"/>
              </a:spcBef>
              <a:buAutoNum type="arabicPeriod" startAt="1"/>
            </a:pPr>
            <a:r>
              <a:rPr lang="en-US" b="true" sz="30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ВЁРСТКА СТРАНИЦ И ШАБЛОНОВ;</a:t>
            </a:r>
          </a:p>
          <a:p>
            <a:pPr algn="ctr">
              <a:lnSpc>
                <a:spcPts val="34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30022" y="3985063"/>
            <a:ext cx="5804103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Backend — это серверная часть веб-приложения, которая занимается обработкой данных, взаимодействием с базами данных и выполнением бизнес-логики.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72936" y="1711167"/>
            <a:ext cx="10386364" cy="113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BACKEND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3504806"/>
            <a:ext cx="9694548" cy="6782194"/>
          </a:xfrm>
          <a:custGeom>
            <a:avLst/>
            <a:gdLst/>
            <a:ahLst/>
            <a:cxnLst/>
            <a:rect r="r" b="b" t="t" l="l"/>
            <a:pathLst>
              <a:path h="6782194" w="9694548">
                <a:moveTo>
                  <a:pt x="0" y="0"/>
                </a:moveTo>
                <a:lnTo>
                  <a:pt x="9694548" y="0"/>
                </a:lnTo>
                <a:lnTo>
                  <a:pt x="9694548" y="6782194"/>
                </a:lnTo>
                <a:lnTo>
                  <a:pt x="0" y="6782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04762" y="66324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54538" y="21166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6099" y="0"/>
            <a:ext cx="7913736" cy="10287000"/>
          </a:xfrm>
          <a:custGeom>
            <a:avLst/>
            <a:gdLst/>
            <a:ahLst/>
            <a:cxnLst/>
            <a:rect r="r" b="b" t="t" l="l"/>
            <a:pathLst>
              <a:path h="10287000" w="7913736">
                <a:moveTo>
                  <a:pt x="0" y="0"/>
                </a:moveTo>
                <a:lnTo>
                  <a:pt x="7913736" y="0"/>
                </a:lnTo>
                <a:lnTo>
                  <a:pt x="79137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4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0271" y="3106128"/>
            <a:ext cx="13695327" cy="505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350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 1. ХОРОШАЯ СКОРОСТЬ ЗАГРУЗКИ СТРАНИЦЫ</a:t>
            </a:r>
          </a:p>
          <a:p>
            <a:pPr algn="ctr">
              <a:lnSpc>
                <a:spcPts val="3961"/>
              </a:lnSpc>
            </a:pPr>
            <a:r>
              <a:rPr lang="en-US" b="true" sz="350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2. ЮЗАБИЛИТИ, ИЛИ УДОБСТВО ИСПОЛЬЗОВАНИЯ САЙТА</a:t>
            </a:r>
          </a:p>
          <a:p>
            <a:pPr algn="ctr">
              <a:lnSpc>
                <a:spcPts val="3961"/>
              </a:lnSpc>
            </a:pPr>
            <a:r>
              <a:rPr lang="en-US" b="true" sz="350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3. ЧИТАЕМЫЕ ШРИФТЫ</a:t>
            </a:r>
          </a:p>
          <a:p>
            <a:pPr algn="ctr">
              <a:lnSpc>
                <a:spcPts val="3961"/>
              </a:lnSpc>
            </a:pPr>
            <a:r>
              <a:rPr lang="en-US" b="true" sz="350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4. УМЕРЕННАЯ ЦВЕТОВАЯ ПАЛИТРА</a:t>
            </a:r>
          </a:p>
          <a:p>
            <a:pPr algn="ctr">
              <a:lnSpc>
                <a:spcPts val="3961"/>
              </a:lnSpc>
            </a:pPr>
            <a:r>
              <a:rPr lang="en-US" b="true" sz="350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5. СОВРЕМЕННЫЙ ФОН</a:t>
            </a:r>
          </a:p>
          <a:p>
            <a:pPr algn="ctr">
              <a:lnSpc>
                <a:spcPts val="3961"/>
              </a:lnSpc>
            </a:pPr>
            <a:r>
              <a:rPr lang="en-US" b="true" sz="350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6. ЕДИНЫЙ СТИЛЬ</a:t>
            </a:r>
          </a:p>
          <a:p>
            <a:pPr algn="ctr">
              <a:lnSpc>
                <a:spcPts val="3961"/>
              </a:lnSpc>
            </a:pPr>
            <a:r>
              <a:rPr lang="en-US" b="true" sz="350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7. БОЛЬШЕ ВИЗУАЛИЗАЦИИ!</a:t>
            </a:r>
          </a:p>
          <a:p>
            <a:pPr algn="ctr">
              <a:lnSpc>
                <a:spcPts val="3961"/>
              </a:lnSpc>
            </a:pPr>
            <a:r>
              <a:rPr lang="en-US" b="true" sz="350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8. ПРАВИЛО ТРЕТЕЙ</a:t>
            </a:r>
          </a:p>
          <a:p>
            <a:pPr algn="ctr">
              <a:lnSpc>
                <a:spcPts val="3961"/>
              </a:lnSpc>
            </a:pPr>
          </a:p>
          <a:p>
            <a:pPr algn="ctr">
              <a:lnSpc>
                <a:spcPts val="396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174018" y="1243555"/>
            <a:ext cx="9939963" cy="114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3"/>
              </a:lnSpc>
              <a:spcBef>
                <a:spcPct val="0"/>
              </a:spcBef>
            </a:pPr>
            <a:r>
              <a:rPr lang="en-US" sz="729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ОСНОВНЫЕ ПРАВИЛА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900488" cy="10287000"/>
          </a:xfrm>
          <a:custGeom>
            <a:avLst/>
            <a:gdLst/>
            <a:ahLst/>
            <a:cxnLst/>
            <a:rect r="r" b="b" t="t" l="l"/>
            <a:pathLst>
              <a:path h="10287000" w="3900488">
                <a:moveTo>
                  <a:pt x="0" y="0"/>
                </a:moveTo>
                <a:lnTo>
                  <a:pt x="3900488" y="0"/>
                </a:lnTo>
                <a:lnTo>
                  <a:pt x="3900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5141" y="3390420"/>
            <a:ext cx="8150469" cy="8229600"/>
          </a:xfrm>
          <a:custGeom>
            <a:avLst/>
            <a:gdLst/>
            <a:ahLst/>
            <a:cxnLst/>
            <a:rect r="r" b="b" t="t" l="l"/>
            <a:pathLst>
              <a:path h="8229600" w="8150469">
                <a:moveTo>
                  <a:pt x="0" y="0"/>
                </a:moveTo>
                <a:lnTo>
                  <a:pt x="8150469" y="0"/>
                </a:lnTo>
                <a:lnTo>
                  <a:pt x="81504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47750" y="513714"/>
            <a:ext cx="16556007" cy="157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0"/>
              </a:lnSpc>
              <a:spcBef>
                <a:spcPct val="0"/>
              </a:spcBef>
            </a:pPr>
            <a:r>
              <a:rPr lang="en-US" sz="523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ОСНОВНЫЕ ЯЗЫКИ ПРОГРАММИРОВАНИЯ ДЛЯ WEB-РАЗРАБОТКИ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56103" y="2969427"/>
            <a:ext cx="13867093" cy="318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HTML, CSS, JAVASCRIPT, PYTHON, RUBY, PHP.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57400"/>
            <a:ext cx="18288000" cy="8229600"/>
          </a:xfrm>
          <a:custGeom>
            <a:avLst/>
            <a:gdLst/>
            <a:ahLst/>
            <a:cxnLst/>
            <a:rect r="r" b="b" t="t" l="l"/>
            <a:pathLst>
              <a:path h="8229600" w="182880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11" r="0" b="-100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47284" y="3310060"/>
            <a:ext cx="11731307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ВСЕМ СПАСИБО ЗА ВНИМАНИЕ!!!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76953" y="990600"/>
            <a:ext cx="3424119" cy="113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КОНЕЦ!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79393" y="530176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470785" y="-792056"/>
            <a:ext cx="8817215" cy="14025903"/>
          </a:xfrm>
          <a:custGeom>
            <a:avLst/>
            <a:gdLst/>
            <a:ahLst/>
            <a:cxnLst/>
            <a:rect r="r" b="b" t="t" l="l"/>
            <a:pathLst>
              <a:path h="14025903" w="8817215">
                <a:moveTo>
                  <a:pt x="8817215" y="0"/>
                </a:moveTo>
                <a:lnTo>
                  <a:pt x="0" y="0"/>
                </a:lnTo>
                <a:lnTo>
                  <a:pt x="0" y="14025903"/>
                </a:lnTo>
                <a:lnTo>
                  <a:pt x="8817215" y="14025903"/>
                </a:lnTo>
                <a:lnTo>
                  <a:pt x="881721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4617" y="1915982"/>
            <a:ext cx="8161516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ДЛЯ ЧЕГО НУЖЕН BACKEND?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6920" y="5105400"/>
            <a:ext cx="6053900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Backend-разработчики отвечают за внутренние процессы приложений и сайтов, выстраивают обмен данными, находят системы для управления и хранения информации, обеспечивают высокую производительность при минимальном количестве сбоев.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654538" y="-106656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80206" y="0"/>
            <a:ext cx="5207794" cy="9258300"/>
          </a:xfrm>
          <a:custGeom>
            <a:avLst/>
            <a:gdLst/>
            <a:ahLst/>
            <a:cxnLst/>
            <a:rect r="r" b="b" t="t" l="l"/>
            <a:pathLst>
              <a:path h="9258300" w="5207794">
                <a:moveTo>
                  <a:pt x="0" y="0"/>
                </a:moveTo>
                <a:lnTo>
                  <a:pt x="5207794" y="0"/>
                </a:lnTo>
                <a:lnTo>
                  <a:pt x="5207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15670" y="1178616"/>
            <a:ext cx="7256659" cy="288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5"/>
              </a:lnSpc>
            </a:pPr>
            <a:r>
              <a:rPr lang="en-US" sz="652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КАК ИСПОЛЬЗУЕТСЯ BACKEND?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54059" y="4741798"/>
            <a:ext cx="8779883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Backend переводится с английского как «задний, дальний край» и означает внутреннюю, серверную часть сайта или приложения, которая не видна пользователю. Она соединяет клиента и базу данных и отвечает за взаимодействие между сервером и интерфейсом.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4201385" y="5880610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0" y="0"/>
                </a:moveTo>
                <a:lnTo>
                  <a:pt x="9144000" y="0"/>
                </a:lnTo>
                <a:lnTo>
                  <a:pt x="9144000" y="5081603"/>
                </a:lnTo>
                <a:lnTo>
                  <a:pt x="0" y="50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64221" y="47056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174143" y="-156740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3500"/>
            <a:ext cx="18288000" cy="9877425"/>
          </a:xfrm>
          <a:custGeom>
            <a:avLst/>
            <a:gdLst/>
            <a:ahLst/>
            <a:cxnLst/>
            <a:rect r="r" b="b" t="t" l="l"/>
            <a:pathLst>
              <a:path h="9877425" w="18288000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19850" y="1273896"/>
            <a:ext cx="9537372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ОСНОВНЫЕ ХАРАКТЕРИСТИКИ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41367" y="3755202"/>
            <a:ext cx="12494337" cy="431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Бэкенд отвечает за обработку данных и взаимодействие с базами данных, а также за выполнение бизнес-логики. Разработчики бэкенда должны обладать глубокими знаниями языков программирования, таких как Java, Python, Ruby, C# и других, а также освоить фреймворки и инструменты, позволяющие строить масштабируемые и эффективные системы. </a:t>
            </a:r>
          </a:p>
          <a:p>
            <a:pPr algn="ctr">
              <a:lnSpc>
                <a:spcPts val="3156"/>
              </a:lnSpc>
            </a:pPr>
            <a:r>
              <a:rPr lang="en-US" sz="225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Кроме языков программирования, разработчики бэкенда должны быть ознакомлены с концепциями микросервисной архитектуры, RESTful API, автоматизацией и контейнеризацией. Они также должны уметь работать с базами данных, включая реляционные и NoSQL базы данных, и обладать навыками в области тестирования и отладки приложений. </a:t>
            </a:r>
          </a:p>
          <a:p>
            <a:pPr algn="ctr">
              <a:lnSpc>
                <a:spcPts val="315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654538" y="-378141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73257" y="327639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2602" y="340225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22218" y="-477520"/>
            <a:ext cx="5007541" cy="8902294"/>
          </a:xfrm>
          <a:custGeom>
            <a:avLst/>
            <a:gdLst/>
            <a:ahLst/>
            <a:cxnLst/>
            <a:rect r="r" b="b" t="t" l="l"/>
            <a:pathLst>
              <a:path h="8902294" w="5007541">
                <a:moveTo>
                  <a:pt x="5007540" y="0"/>
                </a:moveTo>
                <a:lnTo>
                  <a:pt x="0" y="0"/>
                </a:lnTo>
                <a:lnTo>
                  <a:pt x="0" y="8902294"/>
                </a:lnTo>
                <a:lnTo>
                  <a:pt x="5007540" y="8902294"/>
                </a:lnTo>
                <a:lnTo>
                  <a:pt x="500754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67694">
            <a:off x="13164322" y="6330957"/>
            <a:ext cx="7535366" cy="4187635"/>
          </a:xfrm>
          <a:custGeom>
            <a:avLst/>
            <a:gdLst/>
            <a:ahLst/>
            <a:cxnLst/>
            <a:rect r="r" b="b" t="t" l="l"/>
            <a:pathLst>
              <a:path h="4187635" w="7535366">
                <a:moveTo>
                  <a:pt x="0" y="0"/>
                </a:moveTo>
                <a:lnTo>
                  <a:pt x="7535365" y="0"/>
                </a:lnTo>
                <a:lnTo>
                  <a:pt x="7535365" y="4187635"/>
                </a:lnTo>
                <a:lnTo>
                  <a:pt x="0" y="418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52372" y="-333545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45059" y="4068185"/>
            <a:ext cx="10202388" cy="327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266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Разработка бэкенда включает в себя использование различных языков программирования, фреймворков и инструментов, которые позволяют создавать функциональность и управлять данными сайта. Это может включать языки программирования, такие как PHP, Python, Java, Ruby, а также базы данных, сервера и другие инструменты.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39194" y="1461170"/>
            <a:ext cx="7614118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КАК СОЗДАЕТСЯ BACKEND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292996" y="2321570"/>
            <a:ext cx="8932907" cy="8229600"/>
          </a:xfrm>
          <a:custGeom>
            <a:avLst/>
            <a:gdLst/>
            <a:ahLst/>
            <a:cxnLst/>
            <a:rect r="r" b="b" t="t" l="l"/>
            <a:pathLst>
              <a:path h="8229600" w="8932907">
                <a:moveTo>
                  <a:pt x="8932906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6" y="8229600"/>
                </a:lnTo>
                <a:lnTo>
                  <a:pt x="893290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57560" y="360216"/>
            <a:ext cx="7772880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ОСНОВНЫЕ ПРАВИЛА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85430" y="2913052"/>
            <a:ext cx="11574344" cy="468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Hard skills или рабочие навыки, которые непосредственно нужны для решения тех или иных задач. Сюда можно отнести:</a:t>
            </a:r>
          </a:p>
          <a:p>
            <a:pPr algn="ctr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знание языков программирования – PHP, Python, Ruby, Java, Go и/или другие;</a:t>
            </a:r>
          </a:p>
          <a:p>
            <a:pPr algn="ctr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умение работать с базами данных, знание системы управления базами данных MySQL;</a:t>
            </a:r>
          </a:p>
          <a:p>
            <a:pPr algn="ctr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умение применять фреймворки и паттерны программирования Ruby on Rails, Yii, Django и/или другие;</a:t>
            </a:r>
          </a:p>
          <a:p>
            <a:pPr algn="ctr" marL="581395" indent="-290697" lvl="1">
              <a:lnSpc>
                <a:spcPts val="3770"/>
              </a:lnSpc>
              <a:buFont typeface="Arial"/>
              <a:buChar char="•"/>
            </a:pPr>
            <a:r>
              <a:rPr lang="en-US" sz="269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знание алгоритмов работы.</a:t>
            </a:r>
          </a:p>
          <a:p>
            <a:pPr algn="ctr">
              <a:lnSpc>
                <a:spcPts val="377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true" rot="-1672140">
            <a:off x="-3437753" y="-3937991"/>
            <a:ext cx="8932907" cy="8229600"/>
          </a:xfrm>
          <a:custGeom>
            <a:avLst/>
            <a:gdLst/>
            <a:ahLst/>
            <a:cxnLst/>
            <a:rect r="r" b="b" t="t" l="l"/>
            <a:pathLst>
              <a:path h="8229600" w="8932907">
                <a:moveTo>
                  <a:pt x="893290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932906" y="0"/>
                </a:lnTo>
                <a:lnTo>
                  <a:pt x="8932906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628730" y="56037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05412" y="7547112"/>
            <a:ext cx="9107036" cy="171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Soft skills или неспециализированные навыки, которые необходимы для успешного прохождения собеседований и устройства на работу, быстрого вливания в коллектив и карьерного роста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749581"/>
            <a:ext cx="18288000" cy="9877425"/>
          </a:xfrm>
          <a:custGeom>
            <a:avLst/>
            <a:gdLst/>
            <a:ahLst/>
            <a:cxnLst/>
            <a:rect r="r" b="b" t="t" l="l"/>
            <a:pathLst>
              <a:path h="9877425" w="18288000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73433" y="4839320"/>
            <a:ext cx="5900055" cy="203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sz="294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В число внутренних языков входят Python, Java, C#, PHP, JavaScript, Golang, C++, SQL, Kotlin, Ruby и т. д.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04318" y="1917932"/>
            <a:ext cx="10329144" cy="21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ЯЗЫКИ ПРОГРАММИРОВАНИЯ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633462" y="-365453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852900" y="79084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7331" y="217541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7877973">
            <a:off x="-3603142" y="4383290"/>
            <a:ext cx="8815875" cy="11329638"/>
          </a:xfrm>
          <a:custGeom>
            <a:avLst/>
            <a:gdLst/>
            <a:ahLst/>
            <a:cxnLst/>
            <a:rect r="r" b="b" t="t" l="l"/>
            <a:pathLst>
              <a:path h="11329638" w="8815875">
                <a:moveTo>
                  <a:pt x="8815875" y="11329638"/>
                </a:moveTo>
                <a:lnTo>
                  <a:pt x="0" y="11329638"/>
                </a:lnTo>
                <a:lnTo>
                  <a:pt x="0" y="0"/>
                </a:lnTo>
                <a:lnTo>
                  <a:pt x="8815875" y="0"/>
                </a:lnTo>
                <a:lnTo>
                  <a:pt x="8815875" y="1132963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49459" y="4578248"/>
            <a:ext cx="8791548" cy="244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281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Frontend — это клиентская часть продукта (интерфейс, с которым взаимодействует пользователь). В случае с сайтом ее формирует и выводит на экран браузер, который работает с HTML, CSS и JavaScript.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14206" y="2222860"/>
            <a:ext cx="5862054" cy="152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12"/>
              </a:lnSpc>
            </a:pPr>
            <a:r>
              <a:rPr lang="en-US" sz="505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FRONTEND РАЗРАБОТЧИК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61211" y="-335702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DAGSVHOyZC0</dc:identifier>
  <dcterms:modified xsi:type="dcterms:W3CDTF">2011-08-01T06:04:30Z</dcterms:modified>
  <cp:revision>1</cp:revision>
  <dc:title>Backend</dc:title>
</cp:coreProperties>
</file>